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858000" cy="92964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73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4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310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87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16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3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75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75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51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00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32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4A4F-2232-4DE6-B151-934A743715A3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79D09-7303-40C1-9F6B-63299083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71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ntti.com/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contact@tantt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7"/>
          <p:cNvSpPr>
            <a:spLocks noChangeAspect="1"/>
          </p:cNvSpPr>
          <p:nvPr/>
        </p:nvSpPr>
        <p:spPr>
          <a:xfrm>
            <a:off x="147026" y="-3"/>
            <a:ext cx="3941150" cy="3995275"/>
          </a:xfrm>
          <a:prstGeom prst="rect">
            <a:avLst/>
          </a:prstGeom>
          <a:blipFill dpi="0"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16200000">
            <a:off x="1624012" y="4672012"/>
            <a:ext cx="9906003" cy="561975"/>
          </a:xfrm>
          <a:prstGeom prst="rect">
            <a:avLst/>
          </a:prstGeom>
          <a:solidFill>
            <a:srgbClr val="00A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b="1" dirty="0"/>
          </a:p>
        </p:txBody>
      </p:sp>
      <p:sp>
        <p:nvSpPr>
          <p:cNvPr id="12" name="Rectangle: Rounded Corners 11"/>
          <p:cNvSpPr/>
          <p:nvPr/>
        </p:nvSpPr>
        <p:spPr>
          <a:xfrm>
            <a:off x="5371759" y="228172"/>
            <a:ext cx="1205254" cy="1221806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57150">
            <a:solidFill>
              <a:srgbClr val="00A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8"/>
          <p:cNvSpPr txBox="1"/>
          <p:nvPr/>
        </p:nvSpPr>
        <p:spPr>
          <a:xfrm>
            <a:off x="167686" y="228172"/>
            <a:ext cx="531350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00A59F"/>
                </a:solidFill>
              </a:rPr>
              <a:t>Tantti</a:t>
            </a:r>
            <a:r>
              <a:rPr lang="en-US" altLang="zh-CN" sz="4800" b="1" dirty="0">
                <a:solidFill>
                  <a:srgbClr val="00A59F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®</a:t>
            </a:r>
            <a:endParaRPr lang="en-US" altLang="zh-CN" sz="4800" b="1" baseline="30000" dirty="0">
              <a:solidFill>
                <a:srgbClr val="00A59F"/>
              </a:solidFill>
            </a:endParaRPr>
          </a:p>
          <a:p>
            <a:r>
              <a:rPr lang="zh-TW" altLang="en-US" sz="2800" b="1" dirty="0">
                <a:solidFill>
                  <a:srgbClr val="00A59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三维细胞培养支架</a:t>
            </a:r>
            <a:endParaRPr lang="en-US" sz="2800" b="1" dirty="0">
              <a:solidFill>
                <a:srgbClr val="00A59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使用说明</a:t>
            </a:r>
            <a:endParaRPr 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189" y="8284457"/>
            <a:ext cx="5762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订购信息</a:t>
            </a:r>
            <a:endParaRPr 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订购请洽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886-3-3467-989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contact@tantti.com</a:t>
            </a:r>
          </a:p>
        </p:txBody>
      </p:sp>
      <p:sp>
        <p:nvSpPr>
          <p:cNvPr id="22" name="矩形 21"/>
          <p:cNvSpPr/>
          <p:nvPr/>
        </p:nvSpPr>
        <p:spPr>
          <a:xfrm>
            <a:off x="272189" y="7575387"/>
            <a:ext cx="35702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注意事项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本产品仅供研究使用，不得用于临床或诊断目的。</a:t>
            </a:r>
          </a:p>
        </p:txBody>
      </p:sp>
      <p:grpSp>
        <p:nvGrpSpPr>
          <p:cNvPr id="26" name="Group 12"/>
          <p:cNvGrpSpPr/>
          <p:nvPr/>
        </p:nvGrpSpPr>
        <p:grpSpPr>
          <a:xfrm>
            <a:off x="98712" y="9105245"/>
            <a:ext cx="4037778" cy="731803"/>
            <a:chOff x="2797081" y="706432"/>
            <a:chExt cx="4037778" cy="731803"/>
          </a:xfrm>
        </p:grpSpPr>
        <p:grpSp>
          <p:nvGrpSpPr>
            <p:cNvPr id="27" name="Group 11"/>
            <p:cNvGrpSpPr/>
            <p:nvPr/>
          </p:nvGrpSpPr>
          <p:grpSpPr>
            <a:xfrm>
              <a:off x="2797081" y="706432"/>
              <a:ext cx="4037778" cy="726510"/>
              <a:chOff x="2797081" y="706432"/>
              <a:chExt cx="4037778" cy="726510"/>
            </a:xfrm>
          </p:grpSpPr>
          <p:pic>
            <p:nvPicPr>
              <p:cNvPr id="29" name="Picture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97081" y="706432"/>
                <a:ext cx="2110340" cy="726510"/>
              </a:xfrm>
              <a:prstGeom prst="rect">
                <a:avLst/>
              </a:prstGeom>
            </p:spPr>
          </p:pic>
          <p:sp>
            <p:nvSpPr>
              <p:cNvPr id="30" name="TextBox 4"/>
              <p:cNvSpPr txBox="1"/>
              <p:nvPr/>
            </p:nvSpPr>
            <p:spPr>
              <a:xfrm>
                <a:off x="4975438" y="869532"/>
                <a:ext cx="185942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300" b="1" dirty="0">
                    <a:solidFill>
                      <a:schemeClr val="bg1">
                        <a:lumMod val="50000"/>
                      </a:schemeClr>
                    </a:solidFill>
                    <a:ea typeface="微軟正黑體" panose="020B0604030504040204" pitchFamily="34" charset="-120"/>
                  </a:rPr>
                  <a:t>台湾创新材料</a:t>
                </a:r>
                <a:endParaRPr lang="en-US" altLang="zh-TW" sz="1300" b="1" dirty="0">
                  <a:solidFill>
                    <a:schemeClr val="bg1">
                      <a:lumMod val="50000"/>
                    </a:schemeClr>
                  </a:solidFill>
                  <a:ea typeface="微軟正黑體" panose="020B0604030504040204" pitchFamily="34" charset="-120"/>
                </a:endParaRPr>
              </a:p>
              <a:p>
                <a:r>
                  <a:rPr lang="zh-TW" altLang="en-US" sz="1300" b="1" dirty="0">
                    <a:solidFill>
                      <a:schemeClr val="bg1">
                        <a:lumMod val="50000"/>
                      </a:schemeClr>
                    </a:solidFill>
                    <a:ea typeface="微軟正黑體" panose="020B0604030504040204" pitchFamily="34" charset="-120"/>
                  </a:rPr>
                  <a:t>股份有限公司</a:t>
                </a:r>
                <a:endParaRPr lang="en-US" sz="1300" b="1" dirty="0">
                  <a:solidFill>
                    <a:schemeClr val="bg1">
                      <a:lumMod val="50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28" name="Straight Connector 5"/>
            <p:cNvCxnSpPr/>
            <p:nvPr/>
          </p:nvCxnSpPr>
          <p:spPr>
            <a:xfrm>
              <a:off x="4941429" y="706432"/>
              <a:ext cx="0" cy="73180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22"/>
          <p:cNvSpPr/>
          <p:nvPr/>
        </p:nvSpPr>
        <p:spPr>
          <a:xfrm>
            <a:off x="2744339" y="9081324"/>
            <a:ext cx="3429000" cy="8194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桃园市芦竹区民权路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50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号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5</a:t>
            </a: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楼，台湾</a:t>
            </a:r>
            <a:endParaRPr lang="en-US" altLang="zh-CN" sz="1050" dirty="0">
              <a:solidFill>
                <a:schemeClr val="bg1">
                  <a:lumMod val="50000"/>
                </a:schemeClr>
              </a:solidFill>
              <a:ea typeface="微軟正黑體" panose="020B0604030504040204" pitchFamily="34" charset="-120"/>
            </a:endParaRPr>
          </a:p>
          <a:p>
            <a:pPr algn="r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Tel: 886-3-3467-989          Fax: 886-3-3466-989</a:t>
            </a:r>
          </a:p>
          <a:p>
            <a:pPr algn="r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</a:rPr>
              <a:t>Email: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ea typeface="微軟正黑體" panose="020B0604030504040204" pitchFamily="34" charset="-120"/>
                <a:hlinkClick r:id="rId4"/>
              </a:rPr>
              <a:t>contact@tantti.com</a:t>
            </a:r>
            <a:endParaRPr lang="en-US" sz="1050" dirty="0">
              <a:solidFill>
                <a:schemeClr val="bg1">
                  <a:lumMod val="50000"/>
                </a:schemeClr>
              </a:solidFill>
              <a:ea typeface="微軟正黑體" panose="020B0604030504040204" pitchFamily="34" charset="-120"/>
            </a:endParaRPr>
          </a:p>
        </p:txBody>
      </p:sp>
      <p:pic>
        <p:nvPicPr>
          <p:cNvPr id="32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06" t="-1715" b="-1"/>
          <a:stretch/>
        </p:blipFill>
        <p:spPr>
          <a:xfrm rot="16200000">
            <a:off x="5832164" y="8758192"/>
            <a:ext cx="1381811" cy="770601"/>
          </a:xfrm>
          <a:prstGeom prst="rect">
            <a:avLst/>
          </a:prstGeom>
        </p:spPr>
      </p:pic>
      <p:sp>
        <p:nvSpPr>
          <p:cNvPr id="19" name="矩形 3"/>
          <p:cNvSpPr/>
          <p:nvPr/>
        </p:nvSpPr>
        <p:spPr>
          <a:xfrm>
            <a:off x="272189" y="2202228"/>
            <a:ext cx="59590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细胞培养</a:t>
            </a:r>
            <a:endParaRPr lang="en-US" altLang="zh-CN" sz="1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将湿润的支架先放置细胞多孔盘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 x PBS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浸泡清洗三次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(5~10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分钟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每次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 x PBS(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及后续添加新鲜培养液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之所需体积如下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mm 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支架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96 well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200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ul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mm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支架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48 well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1000 </a:t>
            </a:r>
            <a:r>
              <a:rPr lang="en-US" altLang="zh-CN" sz="12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ul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将细胞浓度制备成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 ~ 5 x 10</a:t>
            </a:r>
            <a:r>
              <a:rPr lang="en-US" altLang="zh-TW" sz="1200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ml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从中取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ul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细胞悬浮液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植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入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 mm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支架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 mm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支架则是植入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12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ul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细胞悬浮液）。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(Optional)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微量吸管吸取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至 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 （由支架侧面吸取液体，释放至顶部），增加细胞接种效率。</a:t>
            </a: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将支架放入培养箱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初代细胞：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60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- 90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分钟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根据细胞种类调整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细胞株：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0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分钟</a:t>
            </a:r>
            <a:r>
              <a:rPr lang="en-US" altLang="zh-CN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根据细胞种类调整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以新鲜的细胞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培养液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沿着多孔盘边缘缓慢的加入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支架后，放回细胞培养箱。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(Optional)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隔夜培养后，将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植入细胞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完的支架移至新的培养皿，重新添加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细胞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培养液继续培养。</a:t>
            </a:r>
            <a:endParaRPr lang="en-US" altLang="zh-CN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比照一般细胞培养流程。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定期更换培养液。</a:t>
            </a:r>
            <a:endParaRPr lang="en-US" altLang="zh-TW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5787" y="9593434"/>
            <a:ext cx="1075936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en-US" sz="1050" dirty="0">
                <a:solidFill>
                  <a:prstClr val="white">
                    <a:lumMod val="50000"/>
                  </a:prstClr>
                </a:solidFill>
                <a:ea typeface="微軟正黑體" panose="020B0604030504040204" pitchFamily="34" charset="-120"/>
                <a:hlinkClick r:id="rId6"/>
              </a:rPr>
              <a:t>www.tantti.com</a:t>
            </a:r>
            <a:endParaRPr lang="en-US" sz="1050" dirty="0">
              <a:solidFill>
                <a:prstClr val="white">
                  <a:lumMod val="50000"/>
                </a:prstClr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931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</TotalTime>
  <Words>368</Words>
  <Application>Microsoft Office PowerPoint</Application>
  <PresentationFormat>A4 紙張 (210x297 公釐)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宋体</vt:lpstr>
      <vt:lpstr>Yu Gothic UI Semilight</vt:lpstr>
      <vt:lpstr>微軟正黑體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Bruce</dc:creator>
  <cp:lastModifiedBy>台灣創新材料股份有限公司</cp:lastModifiedBy>
  <cp:revision>40</cp:revision>
  <cp:lastPrinted>2016-12-21T05:23:38Z</cp:lastPrinted>
  <dcterms:created xsi:type="dcterms:W3CDTF">2016-12-16T05:55:41Z</dcterms:created>
  <dcterms:modified xsi:type="dcterms:W3CDTF">2017-10-13T06:14:40Z</dcterms:modified>
</cp:coreProperties>
</file>